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58" r:id="rId4"/>
    <p:sldId id="259" r:id="rId5"/>
    <p:sldId id="268" r:id="rId6"/>
    <p:sldId id="266" r:id="rId7"/>
    <p:sldId id="264" r:id="rId8"/>
    <p:sldId id="269" r:id="rId9"/>
    <p:sldId id="270" r:id="rId10"/>
    <p:sldId id="271" r:id="rId11"/>
    <p:sldId id="272" r:id="rId12"/>
    <p:sldId id="273" r:id="rId13"/>
    <p:sldId id="274" r:id="rId14"/>
    <p:sldId id="275" r:id="rId15"/>
    <p:sldId id="276" r:id="rId16"/>
    <p:sldId id="277" r:id="rId17"/>
    <p:sldId id="27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3CC92E39-88BD-4FFC-9875-ADA248F6E51E}" type="datetimeFigureOut">
              <a:rPr lang="ar-SA" smtClean="0"/>
              <a:t>04/01/37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153511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CC92E39-88BD-4FFC-9875-ADA248F6E51E}" type="datetimeFigureOut">
              <a:rPr lang="ar-SA" smtClean="0"/>
              <a:t>04/01/37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301322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CC92E39-88BD-4FFC-9875-ADA248F6E51E}" type="datetimeFigureOut">
              <a:rPr lang="ar-SA" smtClean="0"/>
              <a:t>04/01/37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417631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CC92E39-88BD-4FFC-9875-ADA248F6E51E}" type="datetimeFigureOut">
              <a:rPr lang="ar-SA" smtClean="0"/>
              <a:t>04/01/37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426282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92E39-88BD-4FFC-9875-ADA248F6E51E}" type="datetimeFigureOut">
              <a:rPr lang="ar-SA" smtClean="0"/>
              <a:t>04/01/37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2863613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3CC92E39-88BD-4FFC-9875-ADA248F6E51E}" type="datetimeFigureOut">
              <a:rPr lang="ar-SA" smtClean="0"/>
              <a:t>04/01/37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12316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3CC92E39-88BD-4FFC-9875-ADA248F6E51E}" type="datetimeFigureOut">
              <a:rPr lang="ar-SA" smtClean="0"/>
              <a:t>04/01/37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132042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3CC92E39-88BD-4FFC-9875-ADA248F6E51E}" type="datetimeFigureOut">
              <a:rPr lang="ar-SA" smtClean="0"/>
              <a:t>04/01/37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293156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92E39-88BD-4FFC-9875-ADA248F6E51E}" type="datetimeFigureOut">
              <a:rPr lang="ar-SA" smtClean="0"/>
              <a:t>04/01/37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315164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92E39-88BD-4FFC-9875-ADA248F6E51E}" type="datetimeFigureOut">
              <a:rPr lang="ar-SA" smtClean="0"/>
              <a:t>04/01/37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252306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92E39-88BD-4FFC-9875-ADA248F6E51E}" type="datetimeFigureOut">
              <a:rPr lang="ar-SA" smtClean="0"/>
              <a:t>04/01/37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D73E26B-E0DD-4DC7-B9B7-AFC368703807}" type="slidenum">
              <a:rPr lang="ar-SA" smtClean="0"/>
              <a:t>‹#›</a:t>
            </a:fld>
            <a:endParaRPr lang="ar-SA"/>
          </a:p>
        </p:txBody>
      </p:sp>
    </p:spTree>
    <p:extLst>
      <p:ext uri="{BB962C8B-B14F-4D97-AF65-F5344CB8AC3E}">
        <p14:creationId xmlns:p14="http://schemas.microsoft.com/office/powerpoint/2010/main" val="15099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CC92E39-88BD-4FFC-9875-ADA248F6E51E}" type="datetimeFigureOut">
              <a:rPr lang="ar-SA" smtClean="0"/>
              <a:t>04/01/37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73E26B-E0DD-4DC7-B9B7-AFC368703807}" type="slidenum">
              <a:rPr lang="ar-SA" smtClean="0"/>
              <a:t>‹#›</a:t>
            </a:fld>
            <a:endParaRPr lang="ar-SA"/>
          </a:p>
        </p:txBody>
      </p:sp>
    </p:spTree>
    <p:extLst>
      <p:ext uri="{BB962C8B-B14F-4D97-AF65-F5344CB8AC3E}">
        <p14:creationId xmlns:p14="http://schemas.microsoft.com/office/powerpoint/2010/main" val="3339895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ea typeface="Calibri"/>
                <a:cs typeface="Simplified Arabic"/>
              </a:rPr>
              <a:t>بايزيد الأول 1389- 1402م</a:t>
            </a:r>
            <a:endParaRPr lang="ar-SA" dirty="0"/>
          </a:p>
        </p:txBody>
      </p:sp>
      <p:sp>
        <p:nvSpPr>
          <p:cNvPr id="3" name="Content Placeholder 2"/>
          <p:cNvSpPr>
            <a:spLocks noGrp="1"/>
          </p:cNvSpPr>
          <p:nvPr>
            <p:ph idx="1"/>
          </p:nvPr>
        </p:nvSpPr>
        <p:spPr/>
        <p:txBody>
          <a:bodyPr>
            <a:normAutofit/>
          </a:bodyPr>
          <a:lstStyle/>
          <a:p>
            <a:pPr algn="just"/>
            <a:r>
              <a:rPr lang="ar-SA" sz="4400" dirty="0">
                <a:ea typeface="Calibri"/>
                <a:cs typeface="Simplified Arabic"/>
              </a:rPr>
              <a:t>خلف بايزيد والده مراد بعد استشهاده في ساحة القتال، وظهرت براعة بايزيد في سرعة الانتقال بين ميادين الحرب في الجانبين الأوربي والآسيوي، لذا أطلق عليه لقب (يلدرم) وتعني الصاعقة.</a:t>
            </a:r>
            <a:endParaRPr lang="ar-SA" sz="4400" dirty="0"/>
          </a:p>
        </p:txBody>
      </p:sp>
    </p:spTree>
    <p:extLst>
      <p:ext uri="{BB962C8B-B14F-4D97-AF65-F5344CB8AC3E}">
        <p14:creationId xmlns:p14="http://schemas.microsoft.com/office/powerpoint/2010/main" val="106771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سبب الهزيمة </a:t>
            </a:r>
            <a:endParaRPr lang="ar-SA" dirty="0"/>
          </a:p>
        </p:txBody>
      </p:sp>
      <p:sp>
        <p:nvSpPr>
          <p:cNvPr id="3" name="Content Placeholder 2"/>
          <p:cNvSpPr>
            <a:spLocks noGrp="1"/>
          </p:cNvSpPr>
          <p:nvPr>
            <p:ph idx="1"/>
          </p:nvPr>
        </p:nvSpPr>
        <p:spPr/>
        <p:txBody>
          <a:bodyPr/>
          <a:lstStyle/>
          <a:p>
            <a:pPr algn="just"/>
            <a:r>
              <a:rPr lang="ar-SA" b="1" dirty="0" smtClean="0"/>
              <a:t>ويرجع سبب الهزيمة إلى اندفاع بايزيد في القتال دون روية بعد وصوله من الجانب الأوربي متأخراً، بينما كان تيمورلنك قد أعد خطة محكمة للهجوم. أعاد تيمورلنك الوضع في آسيا الصغرى إلى ما كان عليه قبل السيطرة العثمانية وعاد إلى بلاده وما لبث أن توفي وتفككت دولته. وكتب الله للدولة العثمانية البقاء فقد حفظها وجود أبناء بايزيد في الجانب الأوربي، ولم يتمكن المغول من عبور البسفور والدردنيل لاستكمال مهمتهم لأنهم أمة برية لا خبرة لها بالبحار.</a:t>
            </a:r>
            <a:endParaRPr lang="ar-SA" b="1" dirty="0"/>
          </a:p>
        </p:txBody>
      </p:sp>
    </p:spTree>
    <p:extLst>
      <p:ext uri="{BB962C8B-B14F-4D97-AF65-F5344CB8AC3E}">
        <p14:creationId xmlns:p14="http://schemas.microsoft.com/office/powerpoint/2010/main" val="550732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dirty="0">
                <a:solidFill>
                  <a:prstClr val="black"/>
                </a:solidFill>
                <a:ea typeface="+mn-ea"/>
                <a:cs typeface="Arial"/>
              </a:rPr>
              <a:t>الأوربيون</a:t>
            </a:r>
            <a:endParaRPr lang="ar-SA" sz="4000" b="1" dirty="0"/>
          </a:p>
        </p:txBody>
      </p:sp>
      <p:sp>
        <p:nvSpPr>
          <p:cNvPr id="3" name="Content Placeholder 2"/>
          <p:cNvSpPr>
            <a:spLocks noGrp="1"/>
          </p:cNvSpPr>
          <p:nvPr>
            <p:ph idx="1"/>
          </p:nvPr>
        </p:nvSpPr>
        <p:spPr/>
        <p:txBody>
          <a:bodyPr>
            <a:normAutofit/>
          </a:bodyPr>
          <a:lstStyle/>
          <a:p>
            <a:pPr algn="just"/>
            <a:r>
              <a:rPr lang="ar-SA" sz="4000" dirty="0" smtClean="0"/>
              <a:t>أما الأوربيون الذين أطلقوا العنان لأنفسهم ابتهاجاً واحتفالاَ بهزيمة بايزيد وموته، فكتب البابا وملوك فرنسا وانجلترا وقشتالة لتيمورلنك يهنئونه بهذا الانتصار، اعتقاداً منهم أن شبح الخطر العثماني قد زال إلى الأبد، لكنهم لم تكتمل فرحتهم فما هي إلا سنوات قليلة وعاد العثمانيون من جديد.</a:t>
            </a:r>
            <a:endParaRPr lang="ar-SA" sz="4000" dirty="0"/>
          </a:p>
        </p:txBody>
      </p:sp>
    </p:spTree>
    <p:extLst>
      <p:ext uri="{BB962C8B-B14F-4D97-AF65-F5344CB8AC3E}">
        <p14:creationId xmlns:p14="http://schemas.microsoft.com/office/powerpoint/2010/main" val="400467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1750" indent="270510" algn="just">
              <a:lnSpc>
                <a:spcPct val="115000"/>
              </a:lnSpc>
              <a:spcBef>
                <a:spcPts val="600"/>
              </a:spcBef>
            </a:pPr>
            <a:r>
              <a:rPr lang="ar-SA" b="1" dirty="0">
                <a:ea typeface="Calibri"/>
                <a:cs typeface="Simplified Arabic"/>
              </a:rPr>
              <a:t>خلفاء بايزيد والبعث العثماني من جديد </a:t>
            </a:r>
            <a:r>
              <a:rPr lang="en-US" dirty="0">
                <a:ea typeface="Calibri"/>
                <a:cs typeface="Simplified Arabic"/>
              </a:rPr>
              <a:t/>
            </a:r>
            <a:br>
              <a:rPr lang="en-US" dirty="0">
                <a:ea typeface="Calibri"/>
                <a:cs typeface="Simplified Arabic"/>
              </a:rPr>
            </a:br>
            <a:endParaRPr lang="ar-SA" dirty="0"/>
          </a:p>
        </p:txBody>
      </p:sp>
      <p:sp>
        <p:nvSpPr>
          <p:cNvPr id="3" name="Content Placeholder 2"/>
          <p:cNvSpPr>
            <a:spLocks noGrp="1"/>
          </p:cNvSpPr>
          <p:nvPr>
            <p:ph idx="1"/>
          </p:nvPr>
        </p:nvSpPr>
        <p:spPr/>
        <p:txBody>
          <a:bodyPr>
            <a:normAutofit fontScale="92500" lnSpcReduction="10000"/>
          </a:bodyPr>
          <a:lstStyle/>
          <a:p>
            <a:pPr algn="just"/>
            <a:r>
              <a:rPr lang="ar-SA" dirty="0" smtClean="0"/>
              <a:t>وإذا كان القدر وحده قد حفظ آل عثمان من الهلاك وملكهم من الزوال لأمر قد قدر فإن الصراع بين أبناء بايزيد حول العرش استمر عقداً من الزمان (1403- 1413م) حتى تمكن محمد الأول (1413- 1421) من حسم الأمر وتولى العرش. ولم يسجل التاريخ لمحمد الأول سياسية توسعية نشطه، لكنه يكفيه أنه أعاد الأمور إلى نصابها، فأستعاد كثير من ملك آبائه وأجداده المسلوب وقمع الثورات وأعاد الأمن والهدوء إلى البلاد، وأعاد تنظيم الإمارة فهيأ الأمر لخلفائه من بعده ليتابعوا سياسة التوسع من جديد، واتخذ من غاليبولي عاصمة غربية وحلت أدرنه محل بروسة عاصمة شرقية ورئيسية للدولة. </a:t>
            </a:r>
            <a:endParaRPr lang="ar-SA" dirty="0"/>
          </a:p>
        </p:txBody>
      </p:sp>
    </p:spTree>
    <p:extLst>
      <p:ext uri="{BB962C8B-B14F-4D97-AF65-F5344CB8AC3E}">
        <p14:creationId xmlns:p14="http://schemas.microsoft.com/office/powerpoint/2010/main" val="312381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000" dirty="0">
                <a:solidFill>
                  <a:prstClr val="black"/>
                </a:solidFill>
                <a:ea typeface="Calibri"/>
                <a:cs typeface="Simplified Arabic"/>
              </a:rPr>
              <a:t>السلطان محمد الأول محباً للأدب والفنون</a:t>
            </a:r>
            <a:endParaRPr lang="ar-SA" dirty="0"/>
          </a:p>
        </p:txBody>
      </p:sp>
      <p:sp>
        <p:nvSpPr>
          <p:cNvPr id="3" name="Content Placeholder 2"/>
          <p:cNvSpPr>
            <a:spLocks noGrp="1"/>
          </p:cNvSpPr>
          <p:nvPr>
            <p:ph idx="1"/>
          </p:nvPr>
        </p:nvSpPr>
        <p:spPr/>
        <p:txBody>
          <a:bodyPr>
            <a:normAutofit/>
          </a:bodyPr>
          <a:lstStyle/>
          <a:p>
            <a:pPr algn="just"/>
            <a:r>
              <a:rPr lang="ar-SA" sz="4000" dirty="0">
                <a:ea typeface="Calibri"/>
                <a:cs typeface="Simplified Arabic"/>
              </a:rPr>
              <a:t>وكان السلطان محمد الأول محباً للأدب والفنون وحب الخير، فكان يرسل بصرةٍ إلى أمير مكة لتوزيعها على فقرائها بشكل سنوي، حتى غدت سنة لخلفائه من بعده، وعلى الرغم من موته المبكر عن عمر لم يتجاوز الثانية والأربعين إلا أنه وطد أركان دولته وقضى على الفتن.</a:t>
            </a:r>
            <a:endParaRPr lang="ar-SA" sz="4000" dirty="0"/>
          </a:p>
        </p:txBody>
      </p:sp>
    </p:spTree>
    <p:extLst>
      <p:ext uri="{BB962C8B-B14F-4D97-AF65-F5344CB8AC3E}">
        <p14:creationId xmlns:p14="http://schemas.microsoft.com/office/powerpoint/2010/main" val="1632596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الخلاف حول العرش </a:t>
            </a:r>
            <a:endParaRPr lang="ar-SA" dirty="0"/>
          </a:p>
        </p:txBody>
      </p:sp>
      <p:sp>
        <p:nvSpPr>
          <p:cNvPr id="3" name="Content Placeholder 2"/>
          <p:cNvSpPr>
            <a:spLocks noGrp="1"/>
          </p:cNvSpPr>
          <p:nvPr>
            <p:ph idx="1"/>
          </p:nvPr>
        </p:nvSpPr>
        <p:spPr/>
        <p:txBody>
          <a:bodyPr>
            <a:normAutofit/>
          </a:bodyPr>
          <a:lstStyle/>
          <a:p>
            <a:pPr algn="just"/>
            <a:r>
              <a:rPr lang="ar-SA" sz="4000" b="1" dirty="0" smtClean="0"/>
              <a:t>ومما لاشك فيه أن الخلاف حول العرش سنة غير صحية جديدة على الدولة العثمانية، لكنها استمرت وسيكون لها عواقب وخيمة في مستقبل الدولة. ويبدو أن وفاة بايزيد فجأة بسبب الغزو المغولي جعله يترك العرش بدون إعداد لمن سيخلفه من أبنائه، فكان الخلاف الذي استمر عقداً كاملاً من الزمان.</a:t>
            </a:r>
            <a:endParaRPr lang="ar-SA" sz="4000" b="1" dirty="0"/>
          </a:p>
        </p:txBody>
      </p:sp>
    </p:spTree>
    <p:extLst>
      <p:ext uri="{BB962C8B-B14F-4D97-AF65-F5344CB8AC3E}">
        <p14:creationId xmlns:p14="http://schemas.microsoft.com/office/powerpoint/2010/main" val="3430218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موازين القوى في البلقان </a:t>
            </a:r>
            <a:endParaRPr lang="ar-SA" dirty="0"/>
          </a:p>
        </p:txBody>
      </p:sp>
      <p:sp>
        <p:nvSpPr>
          <p:cNvPr id="3" name="Content Placeholder 2"/>
          <p:cNvSpPr>
            <a:spLocks noGrp="1"/>
          </p:cNvSpPr>
          <p:nvPr>
            <p:ph idx="1"/>
          </p:nvPr>
        </p:nvSpPr>
        <p:spPr/>
        <p:txBody>
          <a:bodyPr/>
          <a:lstStyle/>
          <a:p>
            <a:pPr algn="just"/>
            <a:r>
              <a:rPr lang="ar-SA" b="1" dirty="0">
                <a:ea typeface="Calibri"/>
                <a:cs typeface="Simplified Arabic"/>
              </a:rPr>
              <a:t>قلبت معركة أنقرة 1402 موازين القوى في البلقان لصالح البيزنطيين الذين استغلوا الصراع على العرش العثماني، فأرغم الإمبراطور البيزنطي يوحنا السابع الأمير سليمان بن بايزيد على توقيع معاهدة مذلة سنة 1403م، مكنت الإمبراطور من العودة إلى القسطنطينية وأعادت له كثير من المدن حول العاصمة، وباستقرار الأمور في الدولة العثمانية شهدت العلاقات العثمانية البيزنطية هدوءاً نسبياً طوال عهد محمد </a:t>
            </a:r>
            <a:r>
              <a:rPr lang="ar-SA" b="1" dirty="0" smtClean="0">
                <a:ea typeface="Calibri"/>
                <a:cs typeface="Simplified Arabic"/>
              </a:rPr>
              <a:t>الأول . </a:t>
            </a:r>
            <a:endParaRPr lang="ar-SA" b="1" dirty="0"/>
          </a:p>
        </p:txBody>
      </p:sp>
    </p:spTree>
    <p:extLst>
      <p:ext uri="{BB962C8B-B14F-4D97-AF65-F5344CB8AC3E}">
        <p14:creationId xmlns:p14="http://schemas.microsoft.com/office/powerpoint/2010/main" val="931007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dirty="0">
                <a:solidFill>
                  <a:prstClr val="black"/>
                </a:solidFill>
                <a:ea typeface="+mn-ea"/>
                <a:cs typeface="Arial"/>
              </a:rPr>
              <a:t>وزعم أحد الباحثين</a:t>
            </a:r>
            <a:endParaRPr lang="ar-SA" dirty="0"/>
          </a:p>
        </p:txBody>
      </p:sp>
      <p:sp>
        <p:nvSpPr>
          <p:cNvPr id="3" name="Content Placeholder 2"/>
          <p:cNvSpPr>
            <a:spLocks noGrp="1"/>
          </p:cNvSpPr>
          <p:nvPr>
            <p:ph idx="1"/>
          </p:nvPr>
        </p:nvSpPr>
        <p:spPr/>
        <p:txBody>
          <a:bodyPr>
            <a:normAutofit fontScale="92500" lnSpcReduction="20000"/>
          </a:bodyPr>
          <a:lstStyle/>
          <a:p>
            <a:pPr algn="just"/>
            <a:r>
              <a:rPr lang="ar-SA" b="1" dirty="0" smtClean="0"/>
              <a:t>وزعم أحد الباحثين أن أواصر الصداقة توطدت بين السلطان العثماني والإمبراطور البيزنطي لدرجة أن السلطان محمد أوصى وهو على فراش الموت بوضع اثنين من أولاده الصغار تحت وصاية الإمبراطور، ولما تولى السلطان مراد الثاني العرش (1421- 1451) طلب منه الإمبراطور تنفيذ وصية والده بإرسال اثنين من إخوته إلى القسطنطينية لكن السلطان مراد رفض تنفيذ الوصية، فأطلق الإمبراطور أحد مدعي العرش وزوده بالسلاح والمال والرجال، غير أن مراد تمكن من القضاء عليه، وبقي الخلاف بينه وبين الإمبراطور مانويل، وحاصر القسطنطينية حتى غدت قاب قوسين أو أدنى من قبضته، غير أن الإمبراطور أشعل الثورة في آسيا الصغرى لتشتيت قوة السلطان العثماني.</a:t>
            </a:r>
            <a:endParaRPr lang="ar-SA" b="1" dirty="0"/>
          </a:p>
        </p:txBody>
      </p:sp>
    </p:spTree>
    <p:extLst>
      <p:ext uri="{BB962C8B-B14F-4D97-AF65-F5344CB8AC3E}">
        <p14:creationId xmlns:p14="http://schemas.microsoft.com/office/powerpoint/2010/main" val="3895750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b="1" dirty="0">
                <a:solidFill>
                  <a:prstClr val="black"/>
                </a:solidFill>
                <a:ea typeface="+mn-ea"/>
                <a:cs typeface="Arial"/>
              </a:rPr>
              <a:t>مراد الثاني </a:t>
            </a:r>
            <a:r>
              <a:rPr lang="ar-SA" sz="3200" b="1" dirty="0" smtClean="0">
                <a:solidFill>
                  <a:prstClr val="black"/>
                </a:solidFill>
                <a:ea typeface="+mn-ea"/>
                <a:cs typeface="Arial"/>
              </a:rPr>
              <a:t>في </a:t>
            </a:r>
            <a:r>
              <a:rPr lang="ar-SA" sz="3200" b="1" dirty="0">
                <a:solidFill>
                  <a:prstClr val="black"/>
                </a:solidFill>
                <a:ea typeface="+mn-ea"/>
                <a:cs typeface="Arial"/>
              </a:rPr>
              <a:t>آسيا الصغرى</a:t>
            </a:r>
            <a:endParaRPr lang="ar-SA" b="1" dirty="0"/>
          </a:p>
        </p:txBody>
      </p:sp>
      <p:sp>
        <p:nvSpPr>
          <p:cNvPr id="3" name="Content Placeholder 2"/>
          <p:cNvSpPr>
            <a:spLocks noGrp="1"/>
          </p:cNvSpPr>
          <p:nvPr>
            <p:ph idx="1"/>
          </p:nvPr>
        </p:nvSpPr>
        <p:spPr/>
        <p:txBody>
          <a:bodyPr>
            <a:noAutofit/>
          </a:bodyPr>
          <a:lstStyle/>
          <a:p>
            <a:pPr algn="just"/>
            <a:r>
              <a:rPr lang="ar-SA" sz="3600" b="1" dirty="0" smtClean="0"/>
              <a:t>توجه السلطان مراد الثاني إلى آسيا الصغرى فخاض حروباً كبرى تمكن من حسمها لصالحه وضم إماراتها فيما عدا إمارة قرة مان، ثم عاد إلى البلقان وأرغم الإمبراطور في عام 1424م على توقيع معاهدة جديدة تنازل بمقتضاها عن المكاسب التي حصل عليها عقب معركة أنقره 1402م، واستولى على سالونيك في مارس 1430م. </a:t>
            </a:r>
            <a:endParaRPr lang="ar-SA" sz="3600" b="1" dirty="0"/>
          </a:p>
        </p:txBody>
      </p:sp>
    </p:spTree>
    <p:extLst>
      <p:ext uri="{BB962C8B-B14F-4D97-AF65-F5344CB8AC3E}">
        <p14:creationId xmlns:p14="http://schemas.microsoft.com/office/powerpoint/2010/main" val="181831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ضربة خاطفة للبلغار </a:t>
            </a:r>
            <a:endParaRPr lang="ar-SA" dirty="0"/>
          </a:p>
        </p:txBody>
      </p:sp>
      <p:sp>
        <p:nvSpPr>
          <p:cNvPr id="3" name="Content Placeholder 2"/>
          <p:cNvSpPr>
            <a:spLocks noGrp="1"/>
          </p:cNvSpPr>
          <p:nvPr>
            <p:ph idx="1"/>
          </p:nvPr>
        </p:nvSpPr>
        <p:spPr/>
        <p:txBody>
          <a:bodyPr>
            <a:normAutofit fontScale="77500" lnSpcReduction="20000"/>
          </a:bodyPr>
          <a:lstStyle/>
          <a:p>
            <a:pPr marL="31750" indent="270510" algn="just">
              <a:lnSpc>
                <a:spcPct val="115000"/>
              </a:lnSpc>
              <a:spcBef>
                <a:spcPts val="600"/>
              </a:spcBef>
            </a:pPr>
            <a:r>
              <a:rPr lang="ar-SA" sz="4200" b="1" dirty="0">
                <a:ea typeface="Calibri"/>
                <a:cs typeface="+mj-cs"/>
              </a:rPr>
              <a:t>ثم وجه بايزيد ضربة خاطفة لبلغاريا فأخضعها لسلطانه الأمر الذي أثار الرعب في نفوس الأوروبيين، وذلك قبل أن ينتقل إلى آسيا الصغرى ويضم الإمارات الإسلامية السلجوقية لملكه، ولم ينس بايزيد أن يعاقب المتعاونين مع التحالف الصليبي في معركة نيقوبوليس، فعاقب شبه جزيرة المورة لتقديمها مساعدة لأعدائه، وعاقب إمبراطور القسطنطينية فضرب حصاراً </a:t>
            </a:r>
            <a:r>
              <a:rPr lang="ar-SA" sz="4200" b="1" dirty="0" smtClean="0">
                <a:ea typeface="Calibri"/>
                <a:cs typeface="+mj-cs"/>
              </a:rPr>
              <a:t>حول</a:t>
            </a:r>
            <a:r>
              <a:rPr lang="ar-SA" sz="4200" b="1" dirty="0">
                <a:ea typeface="Calibri"/>
                <a:cs typeface="+mj-cs"/>
              </a:rPr>
              <a:t> المدينة، لكنه اضطر لفك الحصار عندما ظهرت بوادر خطر المغول من الشرق</a:t>
            </a:r>
            <a:r>
              <a:rPr lang="ar-SA" sz="4200" b="1" dirty="0" smtClean="0">
                <a:ea typeface="Calibri"/>
                <a:cs typeface="+mj-cs"/>
              </a:rPr>
              <a:t>. </a:t>
            </a:r>
            <a:endParaRPr lang="en-US" sz="4200" b="1" dirty="0">
              <a:ea typeface="Calibri"/>
              <a:cs typeface="+mj-cs"/>
            </a:endParaRPr>
          </a:p>
          <a:p>
            <a:pPr marL="31750" indent="270510" algn="just"/>
            <a:r>
              <a:rPr lang="ar-SA" sz="4400" dirty="0">
                <a:ea typeface="Calibri"/>
                <a:cs typeface="Simplified Arabic"/>
              </a:rPr>
              <a:t>	</a:t>
            </a:r>
            <a:endParaRPr lang="en-US" dirty="0">
              <a:ea typeface="Calibri"/>
              <a:cs typeface="Simplified Arabic"/>
            </a:endParaRPr>
          </a:p>
          <a:p>
            <a:endParaRPr lang="ar-SA" dirty="0"/>
          </a:p>
        </p:txBody>
      </p:sp>
    </p:spTree>
    <p:extLst>
      <p:ext uri="{BB962C8B-B14F-4D97-AF65-F5344CB8AC3E}">
        <p14:creationId xmlns:p14="http://schemas.microsoft.com/office/powerpoint/2010/main" val="9314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dirty="0" smtClean="0"/>
              <a:t>معركة </a:t>
            </a:r>
            <a:r>
              <a:rPr lang="ar-SA" sz="4800" dirty="0">
                <a:solidFill>
                  <a:prstClr val="black"/>
                </a:solidFill>
                <a:ea typeface="Calibri"/>
                <a:cs typeface="Simplified Arabic"/>
              </a:rPr>
              <a:t>نيقوبوليس</a:t>
            </a:r>
            <a:endParaRPr lang="ar-SA" sz="4800" dirty="0"/>
          </a:p>
        </p:txBody>
      </p:sp>
      <p:sp>
        <p:nvSpPr>
          <p:cNvPr id="3" name="Content Placeholder 2"/>
          <p:cNvSpPr>
            <a:spLocks noGrp="1"/>
          </p:cNvSpPr>
          <p:nvPr>
            <p:ph idx="1"/>
          </p:nvPr>
        </p:nvSpPr>
        <p:spPr/>
        <p:txBody>
          <a:bodyPr>
            <a:noAutofit/>
          </a:bodyPr>
          <a:lstStyle/>
          <a:p>
            <a:pPr algn="just"/>
            <a:r>
              <a:rPr lang="ar-SA" sz="4400" dirty="0">
                <a:ea typeface="Calibri"/>
                <a:cs typeface="Simplified Arabic"/>
              </a:rPr>
              <a:t>حاول البلقانيون توجيه ضربة للسلطان الجديد </a:t>
            </a:r>
            <a:r>
              <a:rPr lang="ar-SA" sz="4400" dirty="0" smtClean="0">
                <a:ea typeface="Calibri"/>
                <a:cs typeface="Simplified Arabic"/>
              </a:rPr>
              <a:t>عليها </a:t>
            </a:r>
            <a:r>
              <a:rPr lang="ar-SA" sz="4400" dirty="0">
                <a:ea typeface="Calibri"/>
                <a:cs typeface="Simplified Arabic"/>
              </a:rPr>
              <a:t>تكون القاضية، فاجتمعت القوات المتحالفة بدعوة من البابا يونيفاس التاسع من 120,000 مقاتل من فرنسا وألمانيا وإيطاليا والمجر والصرب وتقدمت القوات المتحالفة إلى نيقوبوليس </a:t>
            </a:r>
            <a:r>
              <a:rPr lang="en-US" sz="4400" dirty="0" err="1">
                <a:ea typeface="Calibri"/>
                <a:cs typeface="Simplified Arabic"/>
              </a:rPr>
              <a:t>Nicopolis</a:t>
            </a:r>
            <a:r>
              <a:rPr lang="ar-SA" sz="4400" dirty="0">
                <a:ea typeface="Calibri"/>
                <a:cs typeface="Simplified Arabic"/>
              </a:rPr>
              <a:t> على نهر الدانوب،</a:t>
            </a:r>
            <a:endParaRPr lang="ar-SA" sz="4400" dirty="0"/>
          </a:p>
        </p:txBody>
      </p:sp>
    </p:spTree>
    <p:extLst>
      <p:ext uri="{BB962C8B-B14F-4D97-AF65-F5344CB8AC3E}">
        <p14:creationId xmlns:p14="http://schemas.microsoft.com/office/powerpoint/2010/main" val="382436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أحداث المعركة </a:t>
            </a:r>
            <a:endParaRPr lang="ar-SA" dirty="0"/>
          </a:p>
        </p:txBody>
      </p:sp>
      <p:sp>
        <p:nvSpPr>
          <p:cNvPr id="3" name="Content Placeholder 2"/>
          <p:cNvSpPr>
            <a:spLocks noGrp="1"/>
          </p:cNvSpPr>
          <p:nvPr>
            <p:ph idx="1"/>
          </p:nvPr>
        </p:nvSpPr>
        <p:spPr/>
        <p:txBody>
          <a:bodyPr>
            <a:normAutofit/>
          </a:bodyPr>
          <a:lstStyle/>
          <a:p>
            <a:pPr algn="just"/>
            <a:r>
              <a:rPr lang="ar-SA" sz="3600" dirty="0">
                <a:ea typeface="Calibri"/>
                <a:cs typeface="Simplified Arabic"/>
              </a:rPr>
              <a:t>وألحقوا بالقوات العثمانية هزيمة في البداية، لكن دارت الدائرة عليهم وانتصر بايزيد الأول الذي ظهر فجأة في حومة الوغى، وتمكن من قهر أعدائه وأسر معظم قادتهم، ثم عفا عنهم مقابل الفدية، في معركة أطلق عليها المسلمون صليبية نيقوبوليس 1396م، فكانت هذه هي آخر معارك التحالف مع العثمانيين في عهد بايزيد، الذي هادن الصرب ليتفرغ للإمارات السلجوقية في آسيا الصغرى</a:t>
            </a:r>
            <a:endParaRPr lang="ar-SA" sz="3600" dirty="0"/>
          </a:p>
        </p:txBody>
      </p:sp>
    </p:spTree>
    <p:extLst>
      <p:ext uri="{BB962C8B-B14F-4D97-AF65-F5344CB8AC3E}">
        <p14:creationId xmlns:p14="http://schemas.microsoft.com/office/powerpoint/2010/main" val="28091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نتائج المعركة </a:t>
            </a:r>
            <a:endParaRPr lang="ar-SA" dirty="0"/>
          </a:p>
        </p:txBody>
      </p:sp>
      <p:sp>
        <p:nvSpPr>
          <p:cNvPr id="3" name="Content Placeholder 2"/>
          <p:cNvSpPr>
            <a:spLocks noGrp="1"/>
          </p:cNvSpPr>
          <p:nvPr>
            <p:ph idx="1"/>
          </p:nvPr>
        </p:nvSpPr>
        <p:spPr/>
        <p:txBody>
          <a:bodyPr>
            <a:normAutofit fontScale="92500"/>
          </a:bodyPr>
          <a:lstStyle/>
          <a:p>
            <a:pPr algn="just"/>
            <a:r>
              <a:rPr lang="ar-SA" sz="4800" dirty="0" smtClean="0">
                <a:cs typeface="+mj-cs"/>
              </a:rPr>
              <a:t>ووافق على تعيين ابنا الملك لازار على عرش صربيا مناصفة وتزوج من شقيقتهما، على أن يدينان له بالولاء ويدفعان له الجزية ويمدانه بفرقة من الجنود في حالة الحرب</a:t>
            </a:r>
            <a:r>
              <a:rPr lang="ar-SA" sz="4800" dirty="0" smtClean="0">
                <a:cs typeface="+mj-cs"/>
              </a:rPr>
              <a:t>.</a:t>
            </a:r>
          </a:p>
          <a:p>
            <a:pPr algn="just"/>
            <a:r>
              <a:rPr lang="ar-SA" sz="4800" dirty="0" smtClean="0">
                <a:cs typeface="+mj-cs"/>
              </a:rPr>
              <a:t>اذكر النتائج المهمة لمعركة صليبية نيقو بوليس ؟ </a:t>
            </a:r>
            <a:endParaRPr lang="ar-SA" sz="4800" dirty="0">
              <a:cs typeface="+mj-cs"/>
            </a:endParaRPr>
          </a:p>
        </p:txBody>
      </p:sp>
    </p:spTree>
    <p:extLst>
      <p:ext uri="{BB962C8B-B14F-4D97-AF65-F5344CB8AC3E}">
        <p14:creationId xmlns:p14="http://schemas.microsoft.com/office/powerpoint/2010/main" val="1927905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000" dirty="0" smtClean="0">
                <a:solidFill>
                  <a:prstClr val="black"/>
                </a:solidFill>
                <a:ea typeface="Calibri"/>
                <a:cs typeface="Simplified Arabic"/>
              </a:rPr>
              <a:t>ضم الإمارات </a:t>
            </a:r>
            <a:r>
              <a:rPr lang="ar-SA" sz="3000" dirty="0">
                <a:solidFill>
                  <a:prstClr val="black"/>
                </a:solidFill>
                <a:ea typeface="Calibri"/>
                <a:cs typeface="Simplified Arabic"/>
              </a:rPr>
              <a:t>إسلامية</a:t>
            </a:r>
            <a:endParaRPr lang="ar-SA" dirty="0"/>
          </a:p>
        </p:txBody>
      </p:sp>
      <p:sp>
        <p:nvSpPr>
          <p:cNvPr id="3" name="Content Placeholder 2"/>
          <p:cNvSpPr>
            <a:spLocks noGrp="1"/>
          </p:cNvSpPr>
          <p:nvPr>
            <p:ph idx="1"/>
          </p:nvPr>
        </p:nvSpPr>
        <p:spPr/>
        <p:txBody>
          <a:bodyPr>
            <a:normAutofit fontScale="92500" lnSpcReduction="20000"/>
          </a:bodyPr>
          <a:lstStyle/>
          <a:p>
            <a:pPr marL="31750" indent="270510" algn="just">
              <a:lnSpc>
                <a:spcPct val="115000"/>
              </a:lnSpc>
              <a:spcBef>
                <a:spcPts val="600"/>
              </a:spcBef>
            </a:pPr>
            <a:r>
              <a:rPr lang="ar-SA" dirty="0">
                <a:ea typeface="Calibri"/>
                <a:cs typeface="Simplified Arabic"/>
              </a:rPr>
              <a:t>وبضم الإمارات إسلامية التي نمت على أنقاض الدولة السلجوقية في آسيا الصغرى انحرفت الدولة العثمانية عن سياستها التي قامت عليها منذ نعومة أظافرها، ألا وهي الجهاد المقدس لنشر الإسلام، حسب رأي أحد المؤرخين</a:t>
            </a:r>
            <a:r>
              <a:rPr lang="ar-SA" sz="4000" u="none" strike="noStrike" baseline="30000" dirty="0" smtClean="0">
                <a:effectLst/>
                <a:latin typeface="Arial"/>
                <a:ea typeface="Calibri"/>
                <a:cs typeface="Traditional Arabic"/>
              </a:rPr>
              <a:t>()</a:t>
            </a:r>
            <a:r>
              <a:rPr lang="ar-SA" dirty="0">
                <a:ea typeface="Calibri"/>
                <a:cs typeface="Simplified Arabic"/>
              </a:rPr>
              <a:t> ومع وجاهة هذا الرأي إلا أننا نلفت الانتباه إلى أن وجود هذه الكيانات السياسية الصغيرة الضعيفة في آسيا الصغرى قد لا يخدم قضية انتشار الإسلام في الشق الأوربي الذي يحتاج إلى قوة أكبر وتضافر الجهود بشكل أعظم، لذا فإن ضمها إلى الدولة الأكبر يسخر إمكاناتها لخدمة القضية بشكل أفضل.</a:t>
            </a:r>
            <a:endParaRPr lang="en-US" dirty="0">
              <a:ea typeface="Calibri"/>
              <a:cs typeface="Simplified Arabic"/>
            </a:endParaRPr>
          </a:p>
          <a:p>
            <a:pPr marL="31750" indent="270510" algn="just"/>
            <a:r>
              <a:rPr lang="ar-SA" sz="1800" dirty="0">
                <a:ea typeface="Calibri"/>
                <a:cs typeface="Simplified Arabic"/>
              </a:rPr>
              <a:t>()</a:t>
            </a:r>
            <a:r>
              <a:rPr lang="ar-SA" sz="2800" dirty="0">
                <a:ea typeface="Calibri"/>
                <a:cs typeface="Simplified Arabic"/>
              </a:rPr>
              <a:t> عمر عبد العزيز، مرجع سابق، </a:t>
            </a:r>
            <a:r>
              <a:rPr lang="ar-SA" sz="1800" dirty="0">
                <a:ea typeface="Calibri"/>
                <a:cs typeface="Simplified Arabic"/>
              </a:rPr>
              <a:t>ص 41</a:t>
            </a:r>
            <a:r>
              <a:rPr lang="ar-SA" sz="2800" dirty="0">
                <a:ea typeface="Calibri"/>
                <a:cs typeface="Simplified Arabic"/>
              </a:rPr>
              <a:t>	</a:t>
            </a:r>
            <a:endParaRPr lang="en-US" sz="1800" dirty="0">
              <a:ea typeface="Calibri"/>
              <a:cs typeface="Simplified Arabic"/>
            </a:endParaRPr>
          </a:p>
          <a:p>
            <a:endParaRPr lang="ar-SA" dirty="0"/>
          </a:p>
        </p:txBody>
      </p:sp>
    </p:spTree>
    <p:extLst>
      <p:ext uri="{BB962C8B-B14F-4D97-AF65-F5344CB8AC3E}">
        <p14:creationId xmlns:p14="http://schemas.microsoft.com/office/powerpoint/2010/main" val="4048558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بقاء الامراء المحليين </a:t>
            </a:r>
            <a:endParaRPr lang="ar-SA" dirty="0"/>
          </a:p>
        </p:txBody>
      </p:sp>
      <p:sp>
        <p:nvSpPr>
          <p:cNvPr id="3" name="Content Placeholder 2"/>
          <p:cNvSpPr>
            <a:spLocks noGrp="1"/>
          </p:cNvSpPr>
          <p:nvPr>
            <p:ph idx="1"/>
          </p:nvPr>
        </p:nvSpPr>
        <p:spPr/>
        <p:txBody>
          <a:bodyPr>
            <a:normAutofit fontScale="85000" lnSpcReduction="20000"/>
          </a:bodyPr>
          <a:lstStyle/>
          <a:p>
            <a:pPr marL="31750" indent="270510" algn="just">
              <a:lnSpc>
                <a:spcPct val="115000"/>
              </a:lnSpc>
              <a:spcBef>
                <a:spcPts val="600"/>
              </a:spcBef>
            </a:pPr>
            <a:r>
              <a:rPr lang="ar-SA" sz="3300" b="1" dirty="0">
                <a:ea typeface="Calibri"/>
                <a:cs typeface="Simplified Arabic"/>
              </a:rPr>
              <a:t>وخلال هذه المرحلة من الوجود العثماني في البلقان احترم العثمانيون نظام الإقطاعيات في المنطقة، فاقروا الأمراء المحليين مقابل اعترافهم بالسيادة العثمانية ودفع جزية سنوية، مع الاحتفاظ بأحد أبناء الأمير التابع في البلاط العثماني، على أن يقوم الأمير بزيارة سنوية للبلاط العثماني يؤكد خلالها ولاءه للسلطان وأن يتبنى سياسة الدولة فيعادي من تعاديه الدولة ويصادق من تصادق، ومن يخالف ذلك تعلن أرضه دار حرب مرة أخرى، قبل أمراء البلقان الواحد تلو الآخر بالسيادة العثمانية، ولم تقم دولة كبرى في أوربا بمواجهة العثمانيين خلال هذه المرحلة على الرغم من دعوة البابا لحملة صليبية تواجه الخطر العثماني.</a:t>
            </a:r>
            <a:r>
              <a:rPr lang="ar-SA" sz="3300" b="1" u="none" strike="noStrike" baseline="30000" dirty="0" smtClean="0">
                <a:effectLst/>
                <a:latin typeface="Arial"/>
                <a:ea typeface="Calibri"/>
                <a:cs typeface="Traditional Arabic"/>
              </a:rPr>
              <a:t> ()</a:t>
            </a:r>
            <a:r>
              <a:rPr lang="ar-SA" sz="3300" b="1" dirty="0">
                <a:ea typeface="Calibri"/>
                <a:cs typeface="Simplified Arabic"/>
              </a:rPr>
              <a:t> </a:t>
            </a:r>
            <a:endParaRPr lang="en-US" sz="3300" b="1" dirty="0">
              <a:ea typeface="Calibri"/>
              <a:cs typeface="Simplified Arabic"/>
            </a:endParaRPr>
          </a:p>
          <a:p>
            <a:pPr marL="31750" indent="270510" algn="just"/>
            <a:r>
              <a:rPr lang="ar-SA" sz="1800" dirty="0">
                <a:ea typeface="Calibri"/>
                <a:cs typeface="Simplified Arabic"/>
              </a:rPr>
              <a:t>() إبراهيم شحاته حسن، مرجع سابق، ص ص 85، 86</a:t>
            </a:r>
            <a:endParaRPr lang="en-US" sz="1800" dirty="0">
              <a:ea typeface="Calibri"/>
              <a:cs typeface="Simplified Arabic"/>
            </a:endParaRPr>
          </a:p>
          <a:p>
            <a:endParaRPr lang="ar-SA" dirty="0"/>
          </a:p>
        </p:txBody>
      </p:sp>
    </p:spTree>
    <p:extLst>
      <p:ext uri="{BB962C8B-B14F-4D97-AF65-F5344CB8AC3E}">
        <p14:creationId xmlns:p14="http://schemas.microsoft.com/office/powerpoint/2010/main" val="156506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1750" indent="270510" algn="just">
              <a:lnSpc>
                <a:spcPct val="115000"/>
              </a:lnSpc>
              <a:spcBef>
                <a:spcPts val="600"/>
              </a:spcBef>
            </a:pPr>
            <a:r>
              <a:rPr lang="ar-SA" b="1" dirty="0" smtClean="0">
                <a:ea typeface="Calibri"/>
                <a:cs typeface="Simplified Arabic"/>
              </a:rPr>
              <a:t>محنةالغزوالمغولي </a:t>
            </a:r>
            <a:r>
              <a:rPr lang="en-US" dirty="0">
                <a:ea typeface="Calibri"/>
                <a:cs typeface="Simplified Arabic"/>
              </a:rPr>
              <a:t/>
            </a:r>
            <a:br>
              <a:rPr lang="en-US" dirty="0">
                <a:ea typeface="Calibri"/>
                <a:cs typeface="Simplified Arabic"/>
              </a:rPr>
            </a:br>
            <a:endParaRPr lang="ar-SA" dirty="0"/>
          </a:p>
        </p:txBody>
      </p:sp>
      <p:sp>
        <p:nvSpPr>
          <p:cNvPr id="3" name="Content Placeholder 2"/>
          <p:cNvSpPr>
            <a:spLocks noGrp="1"/>
          </p:cNvSpPr>
          <p:nvPr>
            <p:ph idx="1"/>
          </p:nvPr>
        </p:nvSpPr>
        <p:spPr/>
        <p:txBody>
          <a:bodyPr/>
          <a:lstStyle/>
          <a:p>
            <a:pPr algn="just"/>
            <a:r>
              <a:rPr lang="ar-SA" b="1" dirty="0" smtClean="0"/>
              <a:t>وصلت الأنباء من الشرق برغبة تيمورلنك إلخان مغول إيران في السيطرة على آسيا الصغرى وتوسيع ملكه على حساب الدولة العثمانية، على الرغم من اعتناق تيمورلنك الإسلام آنذاك، لكن يبدو أن الرغبة في التوسع أو إخضاع بايزيد لنفوذه كانت أقوى، يزكيها رسل الغرب الأوربي التي حملت وشاية لتيمورلنك بعزم بايزيد على مهاجمة أملاكه، وإغراء تيمورلنك بغزو آسيا الصغرى، لتخليصهم من شبح التهديد العثماني لهم. </a:t>
            </a:r>
            <a:endParaRPr lang="ar-SA" b="1" dirty="0"/>
          </a:p>
        </p:txBody>
      </p:sp>
    </p:spTree>
    <p:extLst>
      <p:ext uri="{BB962C8B-B14F-4D97-AF65-F5344CB8AC3E}">
        <p14:creationId xmlns:p14="http://schemas.microsoft.com/office/powerpoint/2010/main" val="159100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اعتراف تيمورلنك بجهود بايزيد </a:t>
            </a:r>
            <a:endParaRPr lang="ar-SA" dirty="0"/>
          </a:p>
        </p:txBody>
      </p:sp>
      <p:sp>
        <p:nvSpPr>
          <p:cNvPr id="3" name="Content Placeholder 2"/>
          <p:cNvSpPr>
            <a:spLocks noGrp="1"/>
          </p:cNvSpPr>
          <p:nvPr>
            <p:ph idx="1"/>
          </p:nvPr>
        </p:nvSpPr>
        <p:spPr/>
        <p:txBody>
          <a:bodyPr/>
          <a:lstStyle/>
          <a:p>
            <a:pPr algn="just"/>
            <a:r>
              <a:rPr lang="ar-SA" dirty="0" smtClean="0"/>
              <a:t>أرسل تيمورلنك إلى بايزيد معترفاً بجهوده لخدمة الإسلام، لكنه يطالبه بالخضوع له باعتباره ملك الترك الأعظم، فرفض بايزيد وقبل النزال. تقدم تيمورلنك إلى سيواس وأهلك حاميتها التي كان يقودها أرطغرل بن بايزيد، وتقدمت قوات المغول نحو أنقرة، فاشتبكت مع بايزيد في معركة حامية انتهت بهزيمة بايزيد وأسره سنة 1402م، وانتهت حياته بشكل غامض، فاعتقد البعض أنه انتحر، وهو أمر صعب أن يقدم عليه حاكم مسلم بهذا الحجم. </a:t>
            </a:r>
            <a:endParaRPr lang="ar-SA" dirty="0"/>
          </a:p>
        </p:txBody>
      </p:sp>
    </p:spTree>
    <p:extLst>
      <p:ext uri="{BB962C8B-B14F-4D97-AF65-F5344CB8AC3E}">
        <p14:creationId xmlns:p14="http://schemas.microsoft.com/office/powerpoint/2010/main" val="3022971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1214</Words>
  <Application>Microsoft Office PowerPoint</Application>
  <PresentationFormat>On-screen Show (4:3)</PresentationFormat>
  <Paragraphs>38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بايزيد الأول 1389- 1402م</vt:lpstr>
      <vt:lpstr>ضربة خاطفة للبلغار </vt:lpstr>
      <vt:lpstr>معركة نيقوبوليس</vt:lpstr>
      <vt:lpstr>أحداث المعركة </vt:lpstr>
      <vt:lpstr>نتائج المعركة </vt:lpstr>
      <vt:lpstr>ضم الإمارات إسلامية</vt:lpstr>
      <vt:lpstr>بقاء الامراء المحليين </vt:lpstr>
      <vt:lpstr>محنةالغزوالمغولي  </vt:lpstr>
      <vt:lpstr>اعتراف تيمورلنك بجهود بايزيد </vt:lpstr>
      <vt:lpstr>سبب الهزيمة </vt:lpstr>
      <vt:lpstr>الأوربيون</vt:lpstr>
      <vt:lpstr>خلفاء بايزيد والبعث العثماني من جديد  </vt:lpstr>
      <vt:lpstr>السلطان محمد الأول محباً للأدب والفنون</vt:lpstr>
      <vt:lpstr>الخلاف حول العرش </vt:lpstr>
      <vt:lpstr>موازين القوى في البلقان </vt:lpstr>
      <vt:lpstr>وزعم أحد الباحثين</vt:lpstr>
      <vt:lpstr>مراد الثاني في آسيا الصغرى</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بايزيد الأول 1389- 1402م</dc:title>
  <dc:creator>khalednaghia</dc:creator>
  <cp:lastModifiedBy>khalednaghia</cp:lastModifiedBy>
  <cp:revision>5</cp:revision>
  <dcterms:created xsi:type="dcterms:W3CDTF">2015-10-17T05:30:19Z</dcterms:created>
  <dcterms:modified xsi:type="dcterms:W3CDTF">2015-10-17T09:47:33Z</dcterms:modified>
</cp:coreProperties>
</file>